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772" r:id="rId3"/>
    <p:sldId id="873" r:id="rId4"/>
    <p:sldId id="774" r:id="rId5"/>
    <p:sldId id="1046" r:id="rId6"/>
    <p:sldId id="1047" r:id="rId7"/>
    <p:sldId id="1055" r:id="rId8"/>
    <p:sldId id="1056" r:id="rId9"/>
    <p:sldId id="1057" r:id="rId10"/>
    <p:sldId id="1059" r:id="rId11"/>
    <p:sldId id="1060" r:id="rId12"/>
    <p:sldId id="1061" r:id="rId13"/>
    <p:sldId id="1062" r:id="rId14"/>
    <p:sldId id="1065" r:id="rId15"/>
    <p:sldId id="1063" r:id="rId16"/>
    <p:sldId id="1066" r:id="rId17"/>
    <p:sldId id="1064" r:id="rId18"/>
    <p:sldId id="1058" r:id="rId19"/>
    <p:sldId id="1069" r:id="rId20"/>
    <p:sldId id="1070" r:id="rId21"/>
    <p:sldId id="1075" r:id="rId22"/>
    <p:sldId id="1122" r:id="rId23"/>
    <p:sldId id="1123" r:id="rId24"/>
    <p:sldId id="1125" r:id="rId25"/>
    <p:sldId id="1068" r:id="rId26"/>
    <p:sldId id="1071" r:id="rId27"/>
    <p:sldId id="1072" r:id="rId28"/>
    <p:sldId id="1073" r:id="rId29"/>
    <p:sldId id="947" r:id="rId30"/>
    <p:sldId id="948" r:id="rId31"/>
    <p:sldId id="1006" r:id="rId32"/>
    <p:sldId id="1013" r:id="rId33"/>
    <p:sldId id="1094" r:id="rId34"/>
    <p:sldId id="1076" r:id="rId35"/>
    <p:sldId id="1083" r:id="rId36"/>
    <p:sldId id="1078" r:id="rId37"/>
    <p:sldId id="1095" r:id="rId38"/>
    <p:sldId id="1097" r:id="rId39"/>
    <p:sldId id="1096" r:id="rId40"/>
    <p:sldId id="1098" r:id="rId41"/>
    <p:sldId id="1099" r:id="rId42"/>
    <p:sldId id="1100" r:id="rId43"/>
    <p:sldId id="1120" r:id="rId44"/>
    <p:sldId id="1102" r:id="rId45"/>
    <p:sldId id="1106" r:id="rId46"/>
    <p:sldId id="1107" r:id="rId47"/>
    <p:sldId id="1108" r:id="rId48"/>
    <p:sldId id="1109" r:id="rId49"/>
    <p:sldId id="1104" r:id="rId50"/>
    <p:sldId id="1127" r:id="rId51"/>
    <p:sldId id="1010" r:id="rId52"/>
    <p:sldId id="1080" r:id="rId53"/>
    <p:sldId id="1112" r:id="rId54"/>
    <p:sldId id="1115" r:id="rId55"/>
    <p:sldId id="1113" r:id="rId56"/>
    <p:sldId id="1114" r:id="rId57"/>
    <p:sldId id="1116" r:id="rId58"/>
    <p:sldId id="1117" r:id="rId59"/>
    <p:sldId id="1118" r:id="rId60"/>
    <p:sldId id="1119" r:id="rId61"/>
    <p:sldId id="1121" r:id="rId62"/>
    <p:sldId id="1128" r:id="rId63"/>
    <p:sldId id="1129" r:id="rId64"/>
    <p:sldId id="1130" r:id="rId65"/>
    <p:sldId id="1131" r:id="rId66"/>
    <p:sldId id="771" r:id="rId67"/>
    <p:sldId id="693" r:id="rId6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D60093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3/29/2016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15 – Program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added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(p, c):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67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if I added meaningful variable names?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54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403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replaced the magic numbers with constants?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869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7820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And added vertical space?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58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37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 smtClean="0"/>
              <a:t>Maybe even some comments?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nextState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(password, count):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length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long enough, count as a password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MIN_LENGTH):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ount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if max length, don't do any more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ength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MAX_LENGTH):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assword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count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CONTINUES...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202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Now the purpose of the code is a bit clearer!</a:t>
            </a:r>
          </a:p>
          <a:p>
            <a:pPr lvl="1"/>
            <a:r>
              <a:rPr lang="en-US" dirty="0" smtClean="0"/>
              <a:t>(It’s actually part of some code that generates a complete list of the possible passwords for a swipe-based login system on a smart phone)</a:t>
            </a:r>
          </a:p>
          <a:p>
            <a:endParaRPr lang="en-US" dirty="0"/>
          </a:p>
          <a:p>
            <a:r>
              <a:rPr lang="en-US" dirty="0" smtClean="0"/>
              <a:t>You can see how small, simple changes increase the readability of a piece of 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288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Commenting is an “Art”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it may sound pretentious, it’s true</a:t>
            </a:r>
          </a:p>
          <a:p>
            <a:endParaRPr lang="en-US" dirty="0"/>
          </a:p>
          <a:p>
            <a:r>
              <a:rPr lang="en-US" dirty="0" smtClean="0"/>
              <a:t>There are NO hard and fast rules for when </a:t>
            </a:r>
            <a:r>
              <a:rPr lang="en-US" dirty="0" smtClean="0"/>
              <a:t>a </a:t>
            </a:r>
            <a:r>
              <a:rPr lang="en-US" dirty="0" smtClean="0"/>
              <a:t>piece of code should be commented</a:t>
            </a:r>
          </a:p>
          <a:p>
            <a:pPr lvl="1"/>
            <a:r>
              <a:rPr lang="en-US" dirty="0" smtClean="0"/>
              <a:t>Only guidelines</a:t>
            </a:r>
          </a:p>
          <a:p>
            <a:pPr lvl="1"/>
            <a:r>
              <a:rPr lang="en-US" dirty="0" smtClean="0"/>
              <a:t>NOTE: </a:t>
            </a:r>
            <a:r>
              <a:rPr lang="en-US" dirty="0" smtClean="0"/>
              <a:t>This </a:t>
            </a:r>
            <a:r>
              <a:rPr lang="en-US" dirty="0" smtClean="0"/>
              <a:t>doesn’t apply to </a:t>
            </a:r>
            <a:r>
              <a:rPr lang="en-US" b="1" dirty="0" smtClean="0"/>
              <a:t>required</a:t>
            </a:r>
            <a:r>
              <a:rPr lang="en-US" dirty="0" smtClean="0"/>
              <a:t> comments </a:t>
            </a:r>
            <a:br>
              <a:rPr lang="en-US" dirty="0" smtClean="0"/>
            </a:br>
            <a:r>
              <a:rPr lang="en-US" dirty="0" smtClean="0"/>
              <a:t>like file </a:t>
            </a:r>
            <a:r>
              <a:rPr lang="en-US" dirty="0" smtClean="0"/>
              <a:t>headers and function headers!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795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File I/O</a:t>
            </a:r>
          </a:p>
          <a:p>
            <a:pPr lvl="1"/>
            <a:r>
              <a:rPr lang="en-US" dirty="0" smtClean="0"/>
              <a:t>Input</a:t>
            </a:r>
          </a:p>
          <a:p>
            <a:pPr lvl="2"/>
            <a:r>
              <a:rPr lang="en-US" sz="2800" dirty="0" smtClean="0"/>
              <a:t>Reading from a file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read()</a:t>
            </a:r>
            <a:r>
              <a:rPr lang="en-US" dirty="0" smtClean="0"/>
              <a:t>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readlines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dirty="0" smtClean="0"/>
              <a:t> loops</a:t>
            </a:r>
            <a:endParaRPr lang="en-US" dirty="0"/>
          </a:p>
          <a:p>
            <a:pPr lvl="1"/>
            <a:r>
              <a:rPr lang="en-US" dirty="0" smtClean="0"/>
              <a:t>Output</a:t>
            </a:r>
          </a:p>
          <a:p>
            <a:pPr lvl="2"/>
            <a:r>
              <a:rPr lang="en-US" dirty="0" smtClean="0"/>
              <a:t>Writing to a file</a:t>
            </a:r>
          </a:p>
          <a:p>
            <a:r>
              <a:rPr lang="en-US" dirty="0" smtClean="0"/>
              <a:t>Manipulating strings (and lists of strings)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join()</a:t>
            </a:r>
          </a:p>
          <a:p>
            <a:endParaRPr lang="en-US" sz="3600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have a complex conditional, give a brief overview of what it accomplishes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check if car fits customer criteria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color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"black"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numDoors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&gt; 2 \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&lt; 27000: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you did something you think was clever, comment that piece of code</a:t>
            </a:r>
          </a:p>
          <a:p>
            <a:pPr lvl="1"/>
            <a:r>
              <a:rPr lang="en-US" dirty="0" smtClean="0"/>
              <a:t>So that “future you” will understand it!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Don’t</a:t>
            </a:r>
            <a:r>
              <a:rPr lang="en-US" dirty="0" smtClean="0"/>
              <a:t> write obvious comments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the list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item </a:t>
            </a: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lvl="3"/>
            <a:endParaRPr lang="en-US" dirty="0"/>
          </a:p>
          <a:p>
            <a:r>
              <a:rPr lang="en-US" b="1" dirty="0" smtClean="0"/>
              <a:t>Don’t</a:t>
            </a:r>
            <a:r>
              <a:rPr lang="en-US" dirty="0" smtClean="0"/>
              <a:t> comment every line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loop variable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choice = 1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loop until user chooses 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choice !=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0: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843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dirty="0" smtClean="0"/>
              <a:t>Do</a:t>
            </a:r>
            <a:r>
              <a:rPr lang="en-US" dirty="0" smtClean="0"/>
              <a:t> comment “blocks” of code</a:t>
            </a:r>
          </a:p>
          <a:p>
            <a:pPr marL="457200" lvl="1" indent="0">
              <a:buNone/>
            </a:pP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calculate tip and total - if more than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 guests,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 percent to minimum of 15%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numGuests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 PARTY_OF_FIVE):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percent = MIN_TIP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tip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* percent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bill + tip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889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b="1" dirty="0" smtClean="0"/>
              <a:t>Do</a:t>
            </a:r>
            <a:r>
              <a:rPr lang="en-US" dirty="0" smtClean="0"/>
              <a:t> comment nested loops and conditionals</a:t>
            </a:r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[0, 1, 1, 2, 3, 5, 8, 13, 21, 34]</a:t>
            </a:r>
          </a:p>
          <a:p>
            <a:pPr marL="457200" lvl="1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[2, 3, 5, 7, 11, 13, 17, 19, 23,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29]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iterate over both lists, checking to see if each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err="1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fibonacci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number is also in the prime list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listFib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num2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listPrime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(num1 == num2):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(num1,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both a prime and a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b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Fibonacci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number!"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4854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b="1" dirty="0" smtClean="0"/>
              <a:t>Do</a:t>
            </a:r>
            <a:r>
              <a:rPr lang="en-US" dirty="0" smtClean="0"/>
              <a:t> comment very abbreviated variables names </a:t>
            </a:r>
            <a:br>
              <a:rPr lang="en-US" dirty="0" smtClean="0"/>
            </a:br>
            <a:r>
              <a:rPr lang="en-US" dirty="0" smtClean="0"/>
              <a:t>(especially those used for constants)</a:t>
            </a:r>
          </a:p>
          <a:p>
            <a:pPr lvl="1"/>
            <a:r>
              <a:rPr lang="en-US" dirty="0" smtClean="0"/>
              <a:t>You can even put the comment at the end of the line!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MIN_CH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1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MAX_CH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5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MENU_EX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5    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"X"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D6009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P2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= 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"O"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3511296" y="3883527"/>
            <a:ext cx="4547616" cy="207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minimum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maximum choice at menu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menu choice to exit (stop)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1's marker</a:t>
            </a:r>
          </a:p>
          <a:p>
            <a:pPr marL="4763" lvl="1" indent="0">
              <a:buFont typeface="Arial" pitchFamily="34" charset="0"/>
              <a:buNone/>
            </a:pP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player 2's marker</a:t>
            </a:r>
            <a:endParaRPr lang="en-US" sz="20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13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Adaptability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0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Often, </a:t>
            </a:r>
            <a:r>
              <a:rPr lang="en-US" dirty="0"/>
              <a:t>what a program is supposed to do evolves and changes as time goes </a:t>
            </a:r>
            <a:r>
              <a:rPr lang="en-US" dirty="0" smtClean="0"/>
              <a:t>on</a:t>
            </a:r>
          </a:p>
          <a:p>
            <a:pPr lvl="1"/>
            <a:r>
              <a:rPr lang="en-US" dirty="0" smtClean="0"/>
              <a:t>Well-written </a:t>
            </a:r>
            <a:r>
              <a:rPr lang="en-US" dirty="0"/>
              <a:t>flexible programs can be easily altered to do something </a:t>
            </a:r>
            <a:r>
              <a:rPr lang="en-US" dirty="0" smtClean="0"/>
              <a:t>new</a:t>
            </a:r>
          </a:p>
          <a:p>
            <a:pPr lvl="1"/>
            <a:r>
              <a:rPr lang="en-US" dirty="0" smtClean="0"/>
              <a:t>Rigid</a:t>
            </a:r>
            <a:r>
              <a:rPr lang="en-US" dirty="0"/>
              <a:t>, poorly written programs </a:t>
            </a:r>
            <a:r>
              <a:rPr lang="en-US" dirty="0" smtClean="0"/>
              <a:t>often take </a:t>
            </a:r>
            <a:r>
              <a:rPr lang="en-US" dirty="0"/>
              <a:t>a lot of work to </a:t>
            </a:r>
            <a:r>
              <a:rPr lang="en-US" dirty="0" smtClean="0"/>
              <a:t>modify</a:t>
            </a:r>
            <a:endParaRPr lang="en-US" dirty="0"/>
          </a:p>
          <a:p>
            <a:r>
              <a:rPr lang="en-US" dirty="0" smtClean="0"/>
              <a:t>When coding, keep in mind that </a:t>
            </a:r>
            <a:r>
              <a:rPr lang="en-US" dirty="0"/>
              <a:t>you might want to change </a:t>
            </a:r>
            <a:r>
              <a:rPr lang="en-US" dirty="0" smtClean="0"/>
              <a:t>or </a:t>
            </a:r>
            <a:r>
              <a:rPr lang="en-US" dirty="0"/>
              <a:t>extend something </a:t>
            </a:r>
            <a:r>
              <a:rPr lang="en-US" dirty="0" smtClean="0"/>
              <a:t>later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991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</a:t>
            </a:r>
            <a:r>
              <a:rPr lang="en-US" dirty="0" smtClean="0"/>
              <a:t>how we talked about not using “magic </a:t>
            </a:r>
            <a:r>
              <a:rPr lang="en-US" dirty="0"/>
              <a:t>numbers</a:t>
            </a:r>
            <a:r>
              <a:rPr lang="en-US" dirty="0" smtClean="0"/>
              <a:t>” in our code?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4112" y="3279648"/>
            <a:ext cx="3998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Bad:</a:t>
            </a:r>
          </a:p>
          <a:p>
            <a:endParaRPr lang="en-US" dirty="0"/>
          </a:p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makeGrid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10):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0] * 10)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temp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45280" y="3279648"/>
            <a:ext cx="4998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Good:</a:t>
            </a:r>
          </a:p>
          <a:p>
            <a:endParaRPr lang="en-US" dirty="0"/>
          </a:p>
          <a:p>
            <a:r>
              <a:rPr lang="en-US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makeGrid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temp = []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(0,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temp.append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0] 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temp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97739" y="5525353"/>
            <a:ext cx="32251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and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are not “magic” numbers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– why?</a:t>
            </a:r>
          </a:p>
        </p:txBody>
      </p:sp>
    </p:spTree>
    <p:extLst>
      <p:ext uri="{BB962C8B-B14F-4D97-AF65-F5344CB8AC3E}">
        <p14:creationId xmlns:p14="http://schemas.microsoft.com/office/powerpoint/2010/main" val="3185744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Adaptability: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the whole of this program we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</a:t>
            </a:r>
            <a:r>
              <a:rPr lang="en-US" dirty="0" smtClean="0"/>
              <a:t> a dozen </a:t>
            </a:r>
            <a:r>
              <a:rPr lang="en-US" dirty="0"/>
              <a:t>times or </a:t>
            </a:r>
            <a:r>
              <a:rPr lang="en-US" dirty="0" smtClean="0"/>
              <a:t>more</a:t>
            </a:r>
            <a:endParaRPr lang="en-US" dirty="0"/>
          </a:p>
          <a:p>
            <a:pPr lvl="1"/>
            <a:r>
              <a:rPr lang="en-US" dirty="0" smtClean="0"/>
              <a:t>What if we </a:t>
            </a:r>
            <a:r>
              <a:rPr lang="en-US" dirty="0" smtClean="0"/>
              <a:t>want </a:t>
            </a:r>
            <a:r>
              <a:rPr lang="en-US" dirty="0"/>
              <a:t>a bigger or smaller </a:t>
            </a:r>
            <a:r>
              <a:rPr lang="en-US" dirty="0" smtClean="0"/>
              <a:t>grid?</a:t>
            </a:r>
          </a:p>
          <a:p>
            <a:pPr lvl="1"/>
            <a:r>
              <a:rPr lang="en-US" dirty="0" smtClean="0"/>
              <a:t>Or </a:t>
            </a:r>
            <a:r>
              <a:rPr lang="en-US" dirty="0"/>
              <a:t>a variable sized </a:t>
            </a:r>
            <a:r>
              <a:rPr lang="en-US" dirty="0" smtClean="0"/>
              <a:t>grid?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we’ve left it as 10, it’s very hard to </a:t>
            </a:r>
            <a:r>
              <a:rPr lang="en-US" dirty="0" smtClean="0"/>
              <a:t>change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But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GRID_SIZE</a:t>
            </a:r>
            <a:r>
              <a:rPr lang="en-US" dirty="0" smtClean="0"/>
              <a:t> is </a:t>
            </a:r>
            <a:r>
              <a:rPr lang="en-US" dirty="0"/>
              <a:t>very easy to </a:t>
            </a:r>
            <a:r>
              <a:rPr lang="en-US" dirty="0" smtClean="0"/>
              <a:t>change</a:t>
            </a:r>
          </a:p>
          <a:p>
            <a:pPr lvl="1"/>
            <a:r>
              <a:rPr lang="en-US" dirty="0" smtClean="0"/>
              <a:t>Our </a:t>
            </a:r>
            <a:r>
              <a:rPr lang="en-US" dirty="0"/>
              <a:t>program is </a:t>
            </a:r>
            <a:r>
              <a:rPr lang="en-US" dirty="0" smtClean="0"/>
              <a:t>more adaptable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837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Solving Problems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0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65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</a:p>
          <a:p>
            <a:pPr lvl="1"/>
            <a:r>
              <a:rPr lang="en-US" dirty="0" smtClean="0"/>
              <a:t>What information we will be given, or will ask for</a:t>
            </a:r>
          </a:p>
          <a:p>
            <a:pPr lvl="3"/>
            <a:endParaRPr lang="en-US" dirty="0"/>
          </a:p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The steps we will take to reach our specific goal</a:t>
            </a:r>
          </a:p>
          <a:p>
            <a:pPr lvl="3"/>
            <a:endParaRPr lang="en-US" dirty="0"/>
          </a:p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The final product that we will produce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3316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Complicated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apply the same </a:t>
            </a:r>
            <a:r>
              <a:rPr lang="en-US" dirty="0" smtClean="0"/>
              <a:t>principles of input, process, output </a:t>
            </a:r>
            <a:r>
              <a:rPr lang="en-US" dirty="0" smtClean="0"/>
              <a:t>to more complicated algorithms and programs</a:t>
            </a:r>
          </a:p>
          <a:p>
            <a:endParaRPr lang="en-US" dirty="0"/>
          </a:p>
          <a:p>
            <a:r>
              <a:rPr lang="en-US" dirty="0" smtClean="0"/>
              <a:t>There may be multiple sets of input/output, and we may perform more than one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715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only take a problem in one piece, it may seem too complicated to even </a:t>
            </a:r>
            <a:r>
              <a:rPr lang="en-US" u="sng" dirty="0" smtClean="0"/>
              <a:t>begin</a:t>
            </a:r>
            <a:r>
              <a:rPr lang="en-US" dirty="0" smtClean="0"/>
              <a:t> to solve</a:t>
            </a:r>
          </a:p>
          <a:p>
            <a:pPr lvl="1"/>
            <a:r>
              <a:rPr lang="en-US" sz="3200" dirty="0" smtClean="0"/>
              <a:t>A </a:t>
            </a:r>
            <a:r>
              <a:rPr lang="en-US" sz="3200" dirty="0" smtClean="0"/>
              <a:t>program that recommends classes </a:t>
            </a:r>
            <a:r>
              <a:rPr lang="en-US" sz="3200" dirty="0" smtClean="0"/>
              <a:t>to take based </a:t>
            </a:r>
            <a:r>
              <a:rPr lang="en-US" sz="3200" dirty="0" smtClean="0"/>
              <a:t>on availability, how often the class is offered, and the professor’s </a:t>
            </a:r>
            <a:r>
              <a:rPr lang="en-US" sz="3200" dirty="0" smtClean="0"/>
              <a:t>rating</a:t>
            </a:r>
          </a:p>
          <a:p>
            <a:pPr lvl="1"/>
            <a:r>
              <a:rPr lang="en-US" sz="3200" dirty="0" smtClean="0"/>
              <a:t>Creating a video game</a:t>
            </a:r>
            <a:endParaRPr lang="en-US" sz="3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734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6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Computer programmers use a </a:t>
            </a:r>
            <a:r>
              <a:rPr lang="en-US" b="1" i="1" dirty="0"/>
              <a:t>divide and conquer</a:t>
            </a:r>
            <a:r>
              <a:rPr lang="en-US" dirty="0"/>
              <a:t> approach to problem solving: </a:t>
            </a:r>
          </a:p>
          <a:p>
            <a:pPr lvl="1"/>
            <a:r>
              <a:rPr lang="en-US" dirty="0" smtClean="0"/>
              <a:t>Break the problem into parts</a:t>
            </a:r>
            <a:endParaRPr lang="en-US" dirty="0"/>
          </a:p>
          <a:p>
            <a:pPr lvl="1"/>
            <a:r>
              <a:rPr lang="en-US" dirty="0" smtClean="0"/>
              <a:t>Solve each part individually</a:t>
            </a:r>
            <a:endParaRPr lang="en-US" dirty="0"/>
          </a:p>
          <a:p>
            <a:pPr lvl="1"/>
            <a:r>
              <a:rPr lang="en-US" dirty="0" smtClean="0"/>
              <a:t>Assemble into the larger solution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These </a:t>
            </a:r>
            <a:r>
              <a:rPr lang="en-US" dirty="0"/>
              <a:t>techniques are known 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i="1" dirty="0" smtClean="0"/>
              <a:t>top down </a:t>
            </a:r>
            <a:r>
              <a:rPr lang="en-US" b="1" i="1" dirty="0"/>
              <a:t>design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en-US" b="1" i="1" dirty="0"/>
              <a:t>modular </a:t>
            </a:r>
            <a:r>
              <a:rPr lang="en-US" b="1" i="1" dirty="0" smtClean="0"/>
              <a:t>development</a:t>
            </a:r>
            <a:endParaRPr lang="en-US" b="1" i="1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67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1969364"/>
            <a:ext cx="8900160" cy="4156799"/>
          </a:xfrm>
        </p:spPr>
        <p:txBody>
          <a:bodyPr/>
          <a:lstStyle/>
          <a:p>
            <a:r>
              <a:rPr lang="en-US" dirty="0" smtClean="0"/>
              <a:t>Breaking the problem down into pieces makes it more manageable to solve</a:t>
            </a:r>
          </a:p>
          <a:p>
            <a:pPr lvl="3"/>
            <a:endParaRPr lang="en-US" dirty="0"/>
          </a:p>
          <a:p>
            <a:r>
              <a:rPr lang="en-US" b="1" i="1" dirty="0"/>
              <a:t>Top-down design </a:t>
            </a:r>
            <a:r>
              <a:rPr lang="en-US" dirty="0"/>
              <a:t>is a process in </a:t>
            </a:r>
            <a:r>
              <a:rPr lang="en-US" dirty="0" smtClean="0"/>
              <a:t>which: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/>
              <a:t>big </a:t>
            </a:r>
            <a:r>
              <a:rPr lang="en-US" dirty="0" smtClean="0"/>
              <a:t>problem is </a:t>
            </a:r>
            <a:r>
              <a:rPr lang="en-US" dirty="0" smtClean="0"/>
              <a:t>broken down into small </a:t>
            </a:r>
            <a:r>
              <a:rPr lang="en-US" dirty="0" smtClean="0"/>
              <a:t>sub-problems</a:t>
            </a:r>
          </a:p>
          <a:p>
            <a:pPr lvl="2"/>
            <a:r>
              <a:rPr lang="en-US" sz="2800" dirty="0" smtClean="0"/>
              <a:t>Which </a:t>
            </a:r>
            <a:r>
              <a:rPr lang="en-US" sz="2800" dirty="0" smtClean="0"/>
              <a:t>can themselves be broken down into even smaller </a:t>
            </a:r>
            <a:r>
              <a:rPr lang="en-US" sz="2800" dirty="0" smtClean="0"/>
              <a:t>sub-problems</a:t>
            </a:r>
          </a:p>
          <a:p>
            <a:pPr lvl="3"/>
            <a:r>
              <a:rPr lang="en-US" sz="2800" dirty="0" smtClean="0"/>
              <a:t>And so on and so forth…</a:t>
            </a:r>
            <a:endParaRPr lang="en-US" sz="280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315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First, start with a clear statement of the problem or </a:t>
            </a:r>
            <a:r>
              <a:rPr lang="en-US" dirty="0" smtClean="0"/>
              <a:t>concept</a:t>
            </a:r>
          </a:p>
          <a:p>
            <a:endParaRPr lang="en-US" dirty="0" smtClean="0"/>
          </a:p>
          <a:p>
            <a:r>
              <a:rPr lang="en-US" dirty="0" smtClean="0"/>
              <a:t>A </a:t>
            </a:r>
            <a:r>
              <a:rPr lang="en-US" dirty="0"/>
              <a:t>single big </a:t>
            </a:r>
            <a:r>
              <a:rPr lang="en-US" dirty="0" smtClean="0"/>
              <a:t>idea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486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Next, break it down into several parts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425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/>
              <a:t>Next, break it down into several </a:t>
            </a:r>
            <a:r>
              <a:rPr lang="en-US" dirty="0" smtClean="0"/>
              <a:t>parts</a:t>
            </a:r>
            <a:endParaRPr lang="en-US" dirty="0"/>
          </a:p>
          <a:p>
            <a:r>
              <a:rPr lang="en-US" dirty="0"/>
              <a:t>If any of those parts can be further broken down, then the process continues…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2.A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2.B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2.C</a:t>
            </a:r>
            <a:endParaRPr lang="en-US" dirty="0"/>
          </a:p>
        </p:txBody>
      </p:sp>
      <p:sp>
        <p:nvSpPr>
          <p:cNvPr id="42" name="Rounded Rectangle 41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3.A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3.B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2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1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0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9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51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And so on…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2.A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2.B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2.C</a:t>
            </a:r>
            <a:endParaRPr lang="en-US" dirty="0"/>
          </a:p>
        </p:txBody>
      </p:sp>
      <p:sp>
        <p:nvSpPr>
          <p:cNvPr id="42" name="Rounded Rectangle 41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3.A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3.B</a:t>
            </a:r>
            <a:endParaRPr lang="en-US" dirty="0"/>
          </a:p>
        </p:txBody>
      </p:sp>
      <p:sp>
        <p:nvSpPr>
          <p:cNvPr id="44" name="Rounded Rectangle 43"/>
          <p:cNvSpPr/>
          <p:nvPr/>
        </p:nvSpPr>
        <p:spPr>
          <a:xfrm>
            <a:off x="6199632" y="480593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2.B.1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199632" y="5412486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2.B.2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2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1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0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9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0" idx="2"/>
          </p:cNvCxnSpPr>
          <p:nvPr/>
        </p:nvCxnSpPr>
        <p:spPr>
          <a:xfrm>
            <a:off x="5907024" y="4554474"/>
            <a:ext cx="0" cy="111556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4" idx="1"/>
          </p:cNvCxnSpPr>
          <p:nvPr/>
        </p:nvCxnSpPr>
        <p:spPr>
          <a:xfrm flipH="1">
            <a:off x="5907024" y="5063490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45" idx="1"/>
          </p:cNvCxnSpPr>
          <p:nvPr/>
        </p:nvCxnSpPr>
        <p:spPr>
          <a:xfrm flipH="1">
            <a:off x="5907024" y="5670042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36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discuss the details of “good code”</a:t>
            </a:r>
          </a:p>
          <a:p>
            <a:r>
              <a:rPr lang="en-US" dirty="0" smtClean="0"/>
              <a:t>To learn how to design a program</a:t>
            </a:r>
          </a:p>
          <a:p>
            <a:r>
              <a:rPr lang="en-US" dirty="0" smtClean="0"/>
              <a:t>How to break it down into smaller pieces</a:t>
            </a:r>
          </a:p>
          <a:p>
            <a:pPr lvl="1"/>
            <a:r>
              <a:rPr lang="en-US" sz="3200" dirty="0" smtClean="0"/>
              <a:t>Top Down Design</a:t>
            </a:r>
          </a:p>
          <a:p>
            <a:r>
              <a:rPr lang="en-US" dirty="0" smtClean="0"/>
              <a:t>To introduce two methods of implementation</a:t>
            </a:r>
          </a:p>
          <a:p>
            <a:r>
              <a:rPr lang="en-US" dirty="0" smtClean="0"/>
              <a:t>To learn more about Modular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501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Your final </a:t>
            </a:r>
            <a:r>
              <a:rPr lang="en-US" dirty="0"/>
              <a:t>design might look </a:t>
            </a:r>
            <a:r>
              <a:rPr lang="en-US" dirty="0" smtClean="0"/>
              <a:t>like </a:t>
            </a:r>
            <a:r>
              <a:rPr lang="en-US" dirty="0"/>
              <a:t>this </a:t>
            </a:r>
            <a:r>
              <a:rPr lang="en-US" dirty="0" smtClean="0"/>
              <a:t>chart</a:t>
            </a:r>
            <a:r>
              <a:rPr lang="en-US" dirty="0"/>
              <a:t>, </a:t>
            </a:r>
            <a:r>
              <a:rPr lang="en-US" dirty="0" smtClean="0"/>
              <a:t>which shows the </a:t>
            </a:r>
            <a:r>
              <a:rPr lang="en-US" dirty="0"/>
              <a:t>overall structure of </a:t>
            </a:r>
            <a:r>
              <a:rPr lang="en-US" dirty="0" smtClean="0"/>
              <a:t>the smaller pieces that together make up the “big idea” of the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33" name="Straight Connector 32"/>
            <p:cNvCxnSpPr>
              <a:stCxn id="35" idx="2"/>
              <a:endCxn id="37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Big Idea</a:t>
              </a:r>
              <a:endParaRPr 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1</a:t>
              </a:r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</a:t>
              </a:r>
              <a:endParaRPr lang="en-US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</a:t>
              </a:r>
              <a:endParaRPr lang="en-US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2.A</a:t>
              </a:r>
              <a:endParaRPr 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2.B</a:t>
              </a:r>
              <a:endParaRPr 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2.C</a:t>
              </a:r>
              <a:endParaRPr 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3.A</a:t>
              </a:r>
              <a:endParaRPr 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3.B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2.B.1</a:t>
              </a:r>
              <a:endParaRPr 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2.B.2</a:t>
              </a:r>
              <a:endParaRPr lang="en-US" dirty="0"/>
            </a:p>
          </p:txBody>
        </p:sp>
        <p:cxnSp>
          <p:nvCxnSpPr>
            <p:cNvPr id="46" name="Straight Connector 45"/>
            <p:cNvCxnSpPr>
              <a:endCxn id="36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38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1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0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9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0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4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0756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3956304" cy="4156799"/>
          </a:xfrm>
        </p:spPr>
        <p:txBody>
          <a:bodyPr/>
          <a:lstStyle/>
          <a:p>
            <a:r>
              <a:rPr lang="en-US" dirty="0" smtClean="0"/>
              <a:t>This is like an upside-down </a:t>
            </a:r>
            <a:r>
              <a:rPr lang="en-US" dirty="0" smtClean="0"/>
              <a:t>“tree,” where </a:t>
            </a:r>
            <a:r>
              <a:rPr lang="en-US" dirty="0" smtClean="0"/>
              <a:t>each of the nodes represents a </a:t>
            </a:r>
            <a:r>
              <a:rPr lang="en-US" dirty="0" smtClean="0"/>
              <a:t>process (or a function)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33" name="Straight Connector 32"/>
            <p:cNvCxnSpPr>
              <a:stCxn id="35" idx="2"/>
              <a:endCxn id="37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Big Idea</a:t>
              </a:r>
              <a:endParaRPr 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1</a:t>
              </a:r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</a:t>
              </a:r>
              <a:endParaRPr lang="en-US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</a:t>
              </a:r>
              <a:endParaRPr lang="en-US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2.A</a:t>
              </a:r>
              <a:endParaRPr 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2.B</a:t>
              </a:r>
              <a:endParaRPr 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2.C</a:t>
              </a:r>
              <a:endParaRPr 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3.A</a:t>
              </a:r>
              <a:endParaRPr 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3.B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2.B.1</a:t>
              </a:r>
              <a:endParaRPr 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2.B.2</a:t>
              </a:r>
              <a:endParaRPr lang="en-US" dirty="0"/>
            </a:p>
          </p:txBody>
        </p:sp>
        <p:cxnSp>
          <p:nvCxnSpPr>
            <p:cNvPr id="46" name="Straight Connector 45"/>
            <p:cNvCxnSpPr>
              <a:endCxn id="36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38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1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0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9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0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4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882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Design: Illustration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936" y="1969364"/>
            <a:ext cx="4126992" cy="4156799"/>
          </a:xfrm>
        </p:spPr>
        <p:txBody>
          <a:bodyPr/>
          <a:lstStyle/>
          <a:p>
            <a:r>
              <a:rPr lang="en-US" dirty="0"/>
              <a:t>The bottom nodes </a:t>
            </a:r>
            <a:r>
              <a:rPr lang="en-US" dirty="0" smtClean="0"/>
              <a:t>represent pieces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that </a:t>
            </a:r>
            <a:r>
              <a:rPr lang="en-US" dirty="0"/>
              <a:t>need to </a:t>
            </a:r>
            <a:r>
              <a:rPr lang="en-US" dirty="0" smtClean="0"/>
              <a:t>be </a:t>
            </a:r>
            <a:r>
              <a:rPr lang="en-US" dirty="0" smtClean="0"/>
              <a:t>developed</a:t>
            </a:r>
          </a:p>
          <a:p>
            <a:r>
              <a:rPr lang="en-US" dirty="0" smtClean="0"/>
              <a:t>They are </a:t>
            </a:r>
            <a:r>
              <a:rPr lang="en-US" dirty="0" smtClean="0"/>
              <a:t>then </a:t>
            </a:r>
            <a:r>
              <a:rPr lang="en-US" dirty="0" smtClean="0"/>
              <a:t>recombined </a:t>
            </a:r>
            <a:r>
              <a:rPr lang="en-US" dirty="0"/>
              <a:t>to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create </a:t>
            </a:r>
            <a:r>
              <a:rPr lang="en-US" dirty="0" smtClean="0"/>
              <a:t>the </a:t>
            </a:r>
            <a:r>
              <a:rPr lang="en-US" dirty="0" smtClean="0"/>
              <a:t>solution </a:t>
            </a:r>
            <a:r>
              <a:rPr lang="en-US" dirty="0" smtClean="0"/>
              <a:t>to the </a:t>
            </a:r>
            <a:r>
              <a:rPr lang="en-US" dirty="0"/>
              <a:t>original </a:t>
            </a:r>
            <a:r>
              <a:rPr lang="en-US" dirty="0" smtClean="0"/>
              <a:t>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230624" y="2216658"/>
            <a:ext cx="4809744" cy="3710940"/>
            <a:chOff x="786384" y="2249424"/>
            <a:chExt cx="4809744" cy="3710940"/>
          </a:xfrm>
        </p:grpSpPr>
        <p:cxnSp>
          <p:nvCxnSpPr>
            <p:cNvPr id="33" name="Straight Connector 32"/>
            <p:cNvCxnSpPr>
              <a:stCxn id="35" idx="2"/>
              <a:endCxn id="37" idx="0"/>
            </p:cNvCxnSpPr>
            <p:nvPr/>
          </p:nvCxnSpPr>
          <p:spPr>
            <a:xfrm>
              <a:off x="2889504" y="2764536"/>
              <a:ext cx="0" cy="47548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1316736" y="3002280"/>
              <a:ext cx="291388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34"/>
            <p:cNvSpPr/>
            <p:nvPr/>
          </p:nvSpPr>
          <p:spPr>
            <a:xfrm>
              <a:off x="2359152" y="224942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Big Idea</a:t>
              </a:r>
              <a:endParaRPr lang="en-US" dirty="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786384" y="3240024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1</a:t>
              </a:r>
              <a:endParaRPr lang="en-US" dirty="0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59152" y="324002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</a:t>
              </a:r>
              <a:endParaRPr lang="en-US" dirty="0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700272" y="3240024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</a:t>
              </a:r>
              <a:endParaRPr lang="en-US" dirty="0"/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786384" y="407212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2.A</a:t>
              </a:r>
              <a:endParaRPr lang="en-US" dirty="0"/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1932432" y="4072128"/>
              <a:ext cx="1060704" cy="515112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2.B</a:t>
              </a:r>
              <a:endParaRPr lang="en-US" dirty="0"/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3084576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2.C</a:t>
              </a:r>
              <a:endParaRPr 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4535424" y="4087368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3.A</a:t>
              </a:r>
              <a:endParaRPr lang="en-US" dirty="0"/>
            </a:p>
          </p:txBody>
        </p:sp>
        <p:sp>
          <p:nvSpPr>
            <p:cNvPr id="43" name="Rounded Rectangle 42"/>
            <p:cNvSpPr/>
            <p:nvPr/>
          </p:nvSpPr>
          <p:spPr>
            <a:xfrm>
              <a:off x="4535424" y="473964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Part 3.B</a:t>
              </a:r>
              <a:endParaRPr lang="en-US" dirty="0"/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2755392" y="4838700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2.B.1</a:t>
              </a:r>
              <a:endParaRPr lang="en-US" dirty="0"/>
            </a:p>
          </p:txBody>
        </p:sp>
        <p:sp>
          <p:nvSpPr>
            <p:cNvPr id="45" name="Rounded Rectangle 44"/>
            <p:cNvSpPr/>
            <p:nvPr/>
          </p:nvSpPr>
          <p:spPr>
            <a:xfrm>
              <a:off x="2755392" y="5445252"/>
              <a:ext cx="1060704" cy="515112"/>
            </a:xfrm>
            <a:prstGeom prst="round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r>
                <a:rPr lang="en-US" dirty="0" smtClean="0"/>
                <a:t>Part 2.B.2</a:t>
              </a:r>
              <a:endParaRPr lang="en-US" dirty="0"/>
            </a:p>
          </p:txBody>
        </p:sp>
        <p:cxnSp>
          <p:nvCxnSpPr>
            <p:cNvPr id="46" name="Straight Connector 45"/>
            <p:cNvCxnSpPr>
              <a:endCxn id="36" idx="0"/>
            </p:cNvCxnSpPr>
            <p:nvPr/>
          </p:nvCxnSpPr>
          <p:spPr>
            <a:xfrm>
              <a:off x="1316736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>
              <a:endCxn id="38" idx="0"/>
            </p:cNvCxnSpPr>
            <p:nvPr/>
          </p:nvCxnSpPr>
          <p:spPr>
            <a:xfrm>
              <a:off x="4230624" y="3002280"/>
              <a:ext cx="0" cy="237744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2"/>
            </p:cNvCxnSpPr>
            <p:nvPr/>
          </p:nvCxnSpPr>
          <p:spPr>
            <a:xfrm>
              <a:off x="2889504" y="3755136"/>
              <a:ext cx="0" cy="118872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316736" y="3883152"/>
              <a:ext cx="2298192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230624" y="3755136"/>
              <a:ext cx="0" cy="124206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3" idx="1"/>
            </p:cNvCxnSpPr>
            <p:nvPr/>
          </p:nvCxnSpPr>
          <p:spPr>
            <a:xfrm flipH="1">
              <a:off x="4230624" y="4997196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1"/>
            </p:cNvCxnSpPr>
            <p:nvPr/>
          </p:nvCxnSpPr>
          <p:spPr>
            <a:xfrm flipH="1">
              <a:off x="4230624" y="4344924"/>
              <a:ext cx="3048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41" idx="0"/>
            </p:cNvCxnSpPr>
            <p:nvPr/>
          </p:nvCxnSpPr>
          <p:spPr>
            <a:xfrm flipV="1">
              <a:off x="3614928" y="3883152"/>
              <a:ext cx="0" cy="20421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>
              <a:stCxn id="40" idx="0"/>
            </p:cNvCxnSpPr>
            <p:nvPr/>
          </p:nvCxnSpPr>
          <p:spPr>
            <a:xfrm flipV="1">
              <a:off x="2462784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9" idx="0"/>
            </p:cNvCxnSpPr>
            <p:nvPr/>
          </p:nvCxnSpPr>
          <p:spPr>
            <a:xfrm flipV="1">
              <a:off x="1316736" y="3883152"/>
              <a:ext cx="0" cy="18897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>
              <a:stCxn id="40" idx="2"/>
            </p:cNvCxnSpPr>
            <p:nvPr/>
          </p:nvCxnSpPr>
          <p:spPr>
            <a:xfrm>
              <a:off x="2462784" y="4587240"/>
              <a:ext cx="0" cy="1115568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44" idx="1"/>
            </p:cNvCxnSpPr>
            <p:nvPr/>
          </p:nvCxnSpPr>
          <p:spPr>
            <a:xfrm flipH="1">
              <a:off x="2462784" y="5096256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45" idx="1"/>
            </p:cNvCxnSpPr>
            <p:nvPr/>
          </p:nvCxnSpPr>
          <p:spPr>
            <a:xfrm flipH="1">
              <a:off x="2462784" y="5702808"/>
              <a:ext cx="292608" cy="0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77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Analogy: Paper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 smtClean="0"/>
              <a:t>Think of it as an outline for a paper you’re writing for a class assignment</a:t>
            </a:r>
          </a:p>
          <a:p>
            <a:pPr lvl="2"/>
            <a:endParaRPr lang="en-US" dirty="0"/>
          </a:p>
          <a:p>
            <a:r>
              <a:rPr lang="en-US" dirty="0" smtClean="0"/>
              <a:t>You don’t just start writing things </a:t>
            </a:r>
            <a:r>
              <a:rPr lang="en-US" dirty="0" smtClean="0"/>
              <a:t>down!</a:t>
            </a:r>
            <a:endParaRPr lang="en-US" dirty="0" smtClean="0"/>
          </a:p>
          <a:p>
            <a:pPr lvl="1"/>
            <a:r>
              <a:rPr lang="en-US" dirty="0" smtClean="0"/>
              <a:t>You come up with a plan of the important points you’ll cover, and in what order</a:t>
            </a:r>
          </a:p>
          <a:p>
            <a:pPr lvl="1"/>
            <a:r>
              <a:rPr lang="en-US" dirty="0" smtClean="0"/>
              <a:t>This helps you to formulate your thoughts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38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Implementing from a </a:t>
            </a:r>
            <a:br>
              <a:rPr lang="en-US" dirty="0" smtClean="0"/>
            </a:br>
            <a:r>
              <a:rPr lang="en-US" dirty="0" smtClean="0"/>
              <a:t>Top Down Design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76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Bottom Up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3956304" cy="4156799"/>
          </a:xfrm>
        </p:spPr>
        <p:txBody>
          <a:bodyPr/>
          <a:lstStyle/>
          <a:p>
            <a:r>
              <a:rPr lang="en-US" dirty="0"/>
              <a:t>Develop each of the modules separately</a:t>
            </a:r>
          </a:p>
          <a:p>
            <a:pPr lvl="1"/>
            <a:r>
              <a:rPr lang="en-US" dirty="0"/>
              <a:t>Test that each one works as expected</a:t>
            </a:r>
          </a:p>
          <a:p>
            <a:r>
              <a:rPr lang="en-US" dirty="0"/>
              <a:t>Then combine into their larger parts</a:t>
            </a:r>
          </a:p>
          <a:p>
            <a:pPr lvl="1"/>
            <a:r>
              <a:rPr lang="en-US" dirty="0"/>
              <a:t>Continue until the program is complete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cxnSp>
        <p:nvCxnSpPr>
          <p:cNvPr id="33" name="Straight Connector 32"/>
          <p:cNvCxnSpPr>
            <a:stCxn id="35" idx="2"/>
            <a:endCxn id="37" idx="0"/>
          </p:cNvCxnSpPr>
          <p:nvPr/>
        </p:nvCxnSpPr>
        <p:spPr>
          <a:xfrm>
            <a:off x="6333744" y="2731770"/>
            <a:ext cx="0" cy="47548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4760976" y="2969514"/>
            <a:ext cx="291388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5803392" y="22166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Big Idea</a:t>
            </a:r>
            <a:endParaRPr lang="en-US" dirty="0"/>
          </a:p>
        </p:txBody>
      </p:sp>
      <p:sp>
        <p:nvSpPr>
          <p:cNvPr id="36" name="Rounded Rectangle 35"/>
          <p:cNvSpPr/>
          <p:nvPr/>
        </p:nvSpPr>
        <p:spPr>
          <a:xfrm>
            <a:off x="4230624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1</a:t>
            </a:r>
            <a:endParaRPr lang="en-US" dirty="0"/>
          </a:p>
        </p:txBody>
      </p:sp>
      <p:sp>
        <p:nvSpPr>
          <p:cNvPr id="37" name="Rounded Rectangle 36"/>
          <p:cNvSpPr/>
          <p:nvPr/>
        </p:nvSpPr>
        <p:spPr>
          <a:xfrm>
            <a:off x="580339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8" name="Rounded Rectangle 37"/>
          <p:cNvSpPr/>
          <p:nvPr/>
        </p:nvSpPr>
        <p:spPr>
          <a:xfrm>
            <a:off x="7144512" y="3207258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</a:t>
            </a:r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4230624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2.A</a:t>
            </a:r>
            <a:endParaRPr lang="en-US" dirty="0"/>
          </a:p>
        </p:txBody>
      </p:sp>
      <p:sp>
        <p:nvSpPr>
          <p:cNvPr id="40" name="Rounded Rectangle 39"/>
          <p:cNvSpPr/>
          <p:nvPr/>
        </p:nvSpPr>
        <p:spPr>
          <a:xfrm>
            <a:off x="5376672" y="403936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2.B</a:t>
            </a:r>
            <a:endParaRPr lang="en-US" dirty="0"/>
          </a:p>
        </p:txBody>
      </p:sp>
      <p:sp>
        <p:nvSpPr>
          <p:cNvPr id="41" name="Rounded Rectangle 40"/>
          <p:cNvSpPr/>
          <p:nvPr/>
        </p:nvSpPr>
        <p:spPr>
          <a:xfrm>
            <a:off x="6528816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2.C</a:t>
            </a:r>
            <a:endParaRPr lang="en-US" dirty="0"/>
          </a:p>
        </p:txBody>
      </p:sp>
      <p:sp>
        <p:nvSpPr>
          <p:cNvPr id="42" name="Rounded Rectangle 41"/>
          <p:cNvSpPr/>
          <p:nvPr/>
        </p:nvSpPr>
        <p:spPr>
          <a:xfrm>
            <a:off x="7979664" y="4054602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3.A</a:t>
            </a:r>
            <a:endParaRPr lang="en-US" dirty="0"/>
          </a:p>
        </p:txBody>
      </p:sp>
      <p:sp>
        <p:nvSpPr>
          <p:cNvPr id="43" name="Rounded Rectangle 42"/>
          <p:cNvSpPr/>
          <p:nvPr/>
        </p:nvSpPr>
        <p:spPr>
          <a:xfrm>
            <a:off x="7979664" y="470687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Part 3.B</a:t>
            </a:r>
            <a:endParaRPr lang="en-US" dirty="0"/>
          </a:p>
        </p:txBody>
      </p:sp>
      <p:sp>
        <p:nvSpPr>
          <p:cNvPr id="44" name="Rounded Rectangle 43"/>
          <p:cNvSpPr/>
          <p:nvPr/>
        </p:nvSpPr>
        <p:spPr>
          <a:xfrm>
            <a:off x="6199632" y="4805934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2.B.1</a:t>
            </a:r>
            <a:endParaRPr lang="en-US" dirty="0"/>
          </a:p>
        </p:txBody>
      </p:sp>
      <p:sp>
        <p:nvSpPr>
          <p:cNvPr id="45" name="Rounded Rectangle 44"/>
          <p:cNvSpPr/>
          <p:nvPr/>
        </p:nvSpPr>
        <p:spPr>
          <a:xfrm>
            <a:off x="6199632" y="5412486"/>
            <a:ext cx="1060704" cy="5151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r>
              <a:rPr lang="en-US" dirty="0" smtClean="0"/>
              <a:t>Part 2.B.2</a:t>
            </a:r>
            <a:endParaRPr lang="en-US" dirty="0"/>
          </a:p>
        </p:txBody>
      </p:sp>
      <p:cxnSp>
        <p:nvCxnSpPr>
          <p:cNvPr id="46" name="Straight Connector 45"/>
          <p:cNvCxnSpPr>
            <a:endCxn id="36" idx="0"/>
          </p:cNvCxnSpPr>
          <p:nvPr/>
        </p:nvCxnSpPr>
        <p:spPr>
          <a:xfrm>
            <a:off x="4760976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endCxn id="38" idx="0"/>
          </p:cNvCxnSpPr>
          <p:nvPr/>
        </p:nvCxnSpPr>
        <p:spPr>
          <a:xfrm>
            <a:off x="7674864" y="2969514"/>
            <a:ext cx="0" cy="237744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37" idx="2"/>
          </p:cNvCxnSpPr>
          <p:nvPr/>
        </p:nvCxnSpPr>
        <p:spPr>
          <a:xfrm>
            <a:off x="6333744" y="3722370"/>
            <a:ext cx="0" cy="118872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760976" y="3850386"/>
            <a:ext cx="2298192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38" idx="2"/>
          </p:cNvCxnSpPr>
          <p:nvPr/>
        </p:nvCxnSpPr>
        <p:spPr>
          <a:xfrm>
            <a:off x="7674864" y="3722370"/>
            <a:ext cx="0" cy="124206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3" idx="1"/>
          </p:cNvCxnSpPr>
          <p:nvPr/>
        </p:nvCxnSpPr>
        <p:spPr>
          <a:xfrm flipH="1">
            <a:off x="7674864" y="4964430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42" idx="1"/>
          </p:cNvCxnSpPr>
          <p:nvPr/>
        </p:nvCxnSpPr>
        <p:spPr>
          <a:xfrm flipH="1">
            <a:off x="7674864" y="4312158"/>
            <a:ext cx="3048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1" idx="0"/>
          </p:cNvCxnSpPr>
          <p:nvPr/>
        </p:nvCxnSpPr>
        <p:spPr>
          <a:xfrm flipV="1">
            <a:off x="7059168" y="3850386"/>
            <a:ext cx="0" cy="20421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40" idx="0"/>
          </p:cNvCxnSpPr>
          <p:nvPr/>
        </p:nvCxnSpPr>
        <p:spPr>
          <a:xfrm flipV="1">
            <a:off x="5907024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>
            <a:stCxn id="39" idx="0"/>
          </p:cNvCxnSpPr>
          <p:nvPr/>
        </p:nvCxnSpPr>
        <p:spPr>
          <a:xfrm flipV="1">
            <a:off x="4760976" y="3850386"/>
            <a:ext cx="0" cy="188976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0" idx="2"/>
          </p:cNvCxnSpPr>
          <p:nvPr/>
        </p:nvCxnSpPr>
        <p:spPr>
          <a:xfrm>
            <a:off x="5907024" y="4554474"/>
            <a:ext cx="0" cy="1115568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44" idx="1"/>
          </p:cNvCxnSpPr>
          <p:nvPr/>
        </p:nvCxnSpPr>
        <p:spPr>
          <a:xfrm flipH="1">
            <a:off x="5907024" y="5063490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45" idx="1"/>
          </p:cNvCxnSpPr>
          <p:nvPr/>
        </p:nvCxnSpPr>
        <p:spPr>
          <a:xfrm flipH="1">
            <a:off x="5907024" y="5670042"/>
            <a:ext cx="292608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7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Bottom Up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test your functions, you will probably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as a (temporary) </a:t>
            </a:r>
            <a:r>
              <a:rPr lang="en-US" dirty="0" smtClean="0"/>
              <a:t>test </a:t>
            </a:r>
            <a:r>
              <a:rPr lang="en-US" dirty="0" smtClean="0"/>
              <a:t>bed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Call </a:t>
            </a:r>
            <a:r>
              <a:rPr lang="en-US" dirty="0" smtClean="0"/>
              <a:t>functions with different test inputs</a:t>
            </a:r>
          </a:p>
          <a:p>
            <a:pPr lvl="1"/>
            <a:r>
              <a:rPr lang="en-US" dirty="0" smtClean="0"/>
              <a:t>How does function ABC handle zeros?</a:t>
            </a:r>
          </a:p>
          <a:p>
            <a:pPr lvl="1"/>
            <a:r>
              <a:rPr lang="en-US" dirty="0" smtClean="0"/>
              <a:t>Does this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if </a:t>
            </a:r>
            <a:r>
              <a:rPr lang="en-US" dirty="0" smtClean="0"/>
              <a:t>statement work right if XYZ?</a:t>
            </a:r>
            <a:endParaRPr lang="en-US" dirty="0" smtClean="0"/>
          </a:p>
          <a:p>
            <a:pPr lvl="1"/>
            <a:r>
              <a:rPr lang="en-US" dirty="0" smtClean="0"/>
              <a:t>Ensure </a:t>
            </a:r>
            <a:r>
              <a:rPr lang="en-US" dirty="0" smtClean="0"/>
              <a:t>that functions “play nicely” together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265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Down 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“dummy” functions that fulfill the requirements, but don’t perform their job</a:t>
            </a:r>
          </a:p>
          <a:p>
            <a:pPr lvl="1"/>
            <a:r>
              <a:rPr lang="en-US" dirty="0" smtClean="0"/>
              <a:t>For example, a function that is supposed to take in a file name and return the weighted grades simply returns a 1</a:t>
            </a:r>
          </a:p>
          <a:p>
            <a:r>
              <a:rPr lang="en-US" dirty="0" smtClean="0"/>
              <a:t>Write up a “functional”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that calls these dummy functions</a:t>
            </a:r>
          </a:p>
          <a:p>
            <a:pPr lvl="1"/>
            <a:r>
              <a:rPr lang="en-US" dirty="0" smtClean="0"/>
              <a:t>Help pinpoint other functions you may need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2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Implement?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Top down?  Or bottom up?</a:t>
            </a:r>
          </a:p>
          <a:p>
            <a:pPr lvl="3"/>
            <a:endParaRPr lang="en-US" dirty="0"/>
          </a:p>
          <a:p>
            <a:r>
              <a:rPr lang="en-US" dirty="0" smtClean="0"/>
              <a:t>It’s up to you!</a:t>
            </a:r>
          </a:p>
          <a:p>
            <a:pPr lvl="1"/>
            <a:r>
              <a:rPr lang="en-US" sz="3200" dirty="0" smtClean="0"/>
              <a:t>As you do more programming, you will develop your own preference and style</a:t>
            </a:r>
          </a:p>
          <a:p>
            <a:pPr lvl="2"/>
            <a:endParaRPr lang="en-US" dirty="0"/>
          </a:p>
          <a:p>
            <a:r>
              <a:rPr lang="en-US" dirty="0" smtClean="0"/>
              <a:t>For now, just use </a:t>
            </a:r>
            <a:r>
              <a:rPr lang="en-US" u="sng" dirty="0" smtClean="0"/>
              <a:t>something</a:t>
            </a:r>
            <a:r>
              <a:rPr lang="en-US" dirty="0" smtClean="0"/>
              <a:t> – don’t code up everything at once without testing anything!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022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80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“Good Code” – Readability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60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/>
              <a:t>A program that recommends classes to take based on availability, how often the class is offered, and the professor’s rating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290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4880" cy="4156799"/>
          </a:xfrm>
        </p:spPr>
        <p:txBody>
          <a:bodyPr/>
          <a:lstStyle/>
          <a:p>
            <a:r>
              <a:rPr lang="en-US" dirty="0" smtClean="0"/>
              <a:t>What is the “big picture” problem?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What sort of tasks do you need to handle?</a:t>
            </a:r>
          </a:p>
          <a:p>
            <a:pPr lvl="1"/>
            <a:r>
              <a:rPr lang="en-US" dirty="0" smtClean="0"/>
              <a:t>What functions would you make?</a:t>
            </a:r>
          </a:p>
          <a:p>
            <a:pPr lvl="1"/>
            <a:r>
              <a:rPr lang="en-US" dirty="0" smtClean="0"/>
              <a:t>How would they interact?</a:t>
            </a:r>
          </a:p>
          <a:p>
            <a:pPr lvl="1"/>
            <a:r>
              <a:rPr lang="en-US" dirty="0" smtClean="0"/>
              <a:t>What does each function take in and return?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your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look like?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90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89264" cy="4156799"/>
          </a:xfrm>
        </p:spPr>
        <p:txBody>
          <a:bodyPr/>
          <a:lstStyle/>
          <a:p>
            <a:r>
              <a:rPr lang="en-US" dirty="0" smtClean="0"/>
              <a:t>Specifics:</a:t>
            </a:r>
          </a:p>
          <a:p>
            <a:pPr lvl="1"/>
            <a:r>
              <a:rPr lang="en-US" dirty="0" smtClean="0"/>
              <a:t>Get</a:t>
            </a:r>
            <a:r>
              <a:rPr lang="en-US" dirty="0" smtClean="0"/>
              <a:t> underlying data:</a:t>
            </a:r>
          </a:p>
          <a:p>
            <a:pPr lvl="2"/>
            <a:r>
              <a:rPr lang="en-US" dirty="0" smtClean="0"/>
              <a:t>Availabilities (probably read in from a file)</a:t>
            </a:r>
          </a:p>
          <a:p>
            <a:pPr lvl="2"/>
            <a:r>
              <a:rPr lang="en-US" dirty="0" smtClean="0"/>
              <a:t>Class offering frequency (again, from a file)</a:t>
            </a:r>
          </a:p>
          <a:p>
            <a:pPr lvl="2"/>
            <a:r>
              <a:rPr lang="en-US" dirty="0" smtClean="0"/>
              <a:t>P</a:t>
            </a:r>
            <a:r>
              <a:rPr lang="en-US" dirty="0" smtClean="0"/>
              <a:t>rofessor rating (from, you guessed it, a file)</a:t>
            </a:r>
          </a:p>
          <a:p>
            <a:pPr lvl="2"/>
            <a:r>
              <a:rPr lang="en-US" dirty="0"/>
              <a:t>How to obtain this information in the first place?</a:t>
            </a:r>
          </a:p>
          <a:p>
            <a:pPr lvl="1"/>
            <a:r>
              <a:rPr lang="en-US" dirty="0" smtClean="0"/>
              <a:t>Ask user what courses they want to take</a:t>
            </a:r>
          </a:p>
          <a:p>
            <a:pPr lvl="1"/>
            <a:r>
              <a:rPr lang="en-US" dirty="0" smtClean="0"/>
              <a:t>Find out how many semesters they have left</a:t>
            </a:r>
          </a:p>
          <a:p>
            <a:pPr lvl="1"/>
            <a:r>
              <a:rPr lang="en-US" dirty="0" err="1" smtClean="0"/>
              <a:t>etc</a:t>
            </a:r>
            <a:r>
              <a:rPr lang="en-US" dirty="0" smtClean="0"/>
              <a:t>…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518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Modular Development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2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Modular Development?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 development of computer software:</a:t>
            </a:r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a large project more manageable</a:t>
            </a:r>
          </a:p>
          <a:p>
            <a:pPr lvl="1"/>
            <a:r>
              <a:rPr lang="en-US" sz="3200" dirty="0" smtClean="0"/>
              <a:t>Is </a:t>
            </a:r>
            <a:r>
              <a:rPr lang="en-US" sz="3200" dirty="0"/>
              <a:t>faster for large </a:t>
            </a:r>
            <a:r>
              <a:rPr lang="en-US" sz="3200" dirty="0" smtClean="0"/>
              <a:t>projects</a:t>
            </a:r>
            <a:endParaRPr lang="en-US" sz="3200" dirty="0"/>
          </a:p>
          <a:p>
            <a:pPr lvl="1"/>
            <a:r>
              <a:rPr lang="en-US" sz="3200" dirty="0" smtClean="0"/>
              <a:t>Leads </a:t>
            </a:r>
            <a:r>
              <a:rPr lang="en-US" sz="3200" dirty="0"/>
              <a:t>to a higher quality </a:t>
            </a:r>
            <a:r>
              <a:rPr lang="en-US" sz="3200" dirty="0" smtClean="0"/>
              <a:t>product</a:t>
            </a:r>
            <a:endParaRPr lang="en-US" sz="3200" dirty="0"/>
          </a:p>
          <a:p>
            <a:pPr lvl="1"/>
            <a:r>
              <a:rPr lang="en-US" sz="3200" dirty="0" smtClean="0"/>
              <a:t>Makes </a:t>
            </a:r>
            <a:r>
              <a:rPr lang="en-US" sz="3200" dirty="0"/>
              <a:t>it easier to find and correct errors</a:t>
            </a:r>
          </a:p>
          <a:p>
            <a:pPr lvl="1"/>
            <a:r>
              <a:rPr lang="en-US" sz="3200" dirty="0" smtClean="0"/>
              <a:t>Increases </a:t>
            </a:r>
            <a:r>
              <a:rPr lang="en-US" sz="3200" dirty="0"/>
              <a:t>the reusability of </a:t>
            </a:r>
            <a:r>
              <a:rPr lang="en-US" sz="3200" dirty="0" smtClean="0"/>
              <a:t>solutions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882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Managing Large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Makes </a:t>
            </a:r>
            <a:r>
              <a:rPr lang="en-US" sz="3200" dirty="0"/>
              <a:t>a large project more </a:t>
            </a:r>
            <a:r>
              <a:rPr lang="en-US" sz="3200" dirty="0" smtClean="0"/>
              <a:t>manageable...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Easier to understand tasks that are </a:t>
            </a:r>
            <a:r>
              <a:rPr lang="en-US" dirty="0"/>
              <a:t>smaller and less complex </a:t>
            </a:r>
            <a:endParaRPr lang="en-US" dirty="0" smtClean="0"/>
          </a:p>
          <a:p>
            <a:r>
              <a:rPr lang="en-US" dirty="0" smtClean="0"/>
              <a:t>Smaller tasks are less demanding of resources</a:t>
            </a: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03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Faster Project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Is </a:t>
            </a:r>
            <a:r>
              <a:rPr lang="en-US" sz="3200" dirty="0"/>
              <a:t>faster for large </a:t>
            </a:r>
            <a:r>
              <a:rPr lang="en-US" sz="3200" dirty="0" smtClean="0"/>
              <a:t>projects...</a:t>
            </a:r>
            <a:endParaRPr lang="en-US" sz="3200" dirty="0"/>
          </a:p>
          <a:p>
            <a:pPr lvl="3"/>
            <a:endParaRPr lang="en-US" dirty="0"/>
          </a:p>
          <a:p>
            <a:r>
              <a:rPr lang="en-US" dirty="0"/>
              <a:t>Different people </a:t>
            </a:r>
            <a:r>
              <a:rPr lang="en-US" dirty="0" smtClean="0"/>
              <a:t>work </a:t>
            </a:r>
            <a:r>
              <a:rPr lang="en-US" dirty="0"/>
              <a:t>on different </a:t>
            </a:r>
            <a:r>
              <a:rPr lang="en-US" dirty="0" smtClean="0"/>
              <a:t>modules</a:t>
            </a:r>
          </a:p>
          <a:p>
            <a:r>
              <a:rPr lang="en-US" dirty="0" smtClean="0"/>
              <a:t>Then </a:t>
            </a:r>
            <a:r>
              <a:rPr lang="en-US" dirty="0"/>
              <a:t>put their work </a:t>
            </a:r>
            <a:r>
              <a:rPr lang="en-US" dirty="0" smtClean="0"/>
              <a:t>together</a:t>
            </a:r>
          </a:p>
          <a:p>
            <a:endParaRPr lang="en-US" dirty="0" smtClean="0"/>
          </a:p>
          <a:p>
            <a:r>
              <a:rPr lang="en-US" dirty="0" smtClean="0"/>
              <a:t>Different </a:t>
            </a:r>
            <a:r>
              <a:rPr lang="en-US" dirty="0"/>
              <a:t>modules </a:t>
            </a:r>
            <a:r>
              <a:rPr lang="en-US" dirty="0" smtClean="0"/>
              <a:t>developed </a:t>
            </a:r>
            <a:r>
              <a:rPr lang="en-US" dirty="0"/>
              <a:t>at the same </a:t>
            </a:r>
            <a:r>
              <a:rPr lang="en-US" dirty="0" smtClean="0"/>
              <a:t>time</a:t>
            </a:r>
          </a:p>
          <a:p>
            <a:pPr lvl="1"/>
            <a:r>
              <a:rPr lang="en-US" sz="3200" dirty="0" smtClean="0"/>
              <a:t>Speeds </a:t>
            </a:r>
            <a:r>
              <a:rPr lang="en-US" sz="3200" dirty="0"/>
              <a:t>up the overall </a:t>
            </a:r>
            <a:r>
              <a:rPr lang="en-US" sz="3200" dirty="0" smtClean="0"/>
              <a:t>project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6107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Quality 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Leads </a:t>
            </a:r>
            <a:r>
              <a:rPr lang="en-US" sz="3200" dirty="0"/>
              <a:t>to a higher quality </a:t>
            </a:r>
            <a:r>
              <a:rPr lang="en-US" sz="3200" dirty="0" smtClean="0"/>
              <a:t>product...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Assign people to use their strengths</a:t>
            </a:r>
          </a:p>
          <a:p>
            <a:r>
              <a:rPr lang="en-US" dirty="0" smtClean="0"/>
              <a:t>Programmers </a:t>
            </a:r>
            <a:r>
              <a:rPr lang="en-US" dirty="0"/>
              <a:t>with knowledge and skills in a specific </a:t>
            </a:r>
            <a:r>
              <a:rPr lang="en-US" dirty="0" smtClean="0"/>
              <a:t>area can </a:t>
            </a:r>
            <a:r>
              <a:rPr lang="en-US" dirty="0"/>
              <a:t>be assigned to the parts of the project that require those </a:t>
            </a:r>
            <a:r>
              <a:rPr lang="en-US" dirty="0" smtClean="0"/>
              <a:t>skills</a:t>
            </a:r>
          </a:p>
          <a:p>
            <a:pPr lvl="1"/>
            <a:r>
              <a:rPr lang="en-US" dirty="0" smtClean="0"/>
              <a:t>e.g., graphics</a:t>
            </a:r>
            <a:r>
              <a:rPr lang="en-US" dirty="0"/>
              <a:t>, </a:t>
            </a:r>
            <a:r>
              <a:rPr lang="en-US" dirty="0" smtClean="0"/>
              <a:t>analysis, user interface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9165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Correcting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Makes </a:t>
            </a:r>
            <a:r>
              <a:rPr lang="en-US" sz="3200" dirty="0"/>
              <a:t>it easier to find and correct </a:t>
            </a:r>
            <a:r>
              <a:rPr lang="en-US" sz="3200" dirty="0" smtClean="0"/>
              <a:t>errors...</a:t>
            </a:r>
            <a:endParaRPr lang="en-US" sz="3200" dirty="0"/>
          </a:p>
          <a:p>
            <a:pPr lvl="2"/>
            <a:endParaRPr lang="en-US" dirty="0" smtClean="0"/>
          </a:p>
          <a:p>
            <a:r>
              <a:rPr lang="en-US" dirty="0" smtClean="0"/>
              <a:t>Sometimes the hardest part of debugging is finding out </a:t>
            </a:r>
            <a:r>
              <a:rPr lang="en-US" i="1" dirty="0" smtClean="0"/>
              <a:t>where</a:t>
            </a:r>
            <a:r>
              <a:rPr lang="en-US" dirty="0" smtClean="0"/>
              <a:t> the error is coming from</a:t>
            </a:r>
          </a:p>
          <a:p>
            <a:pPr lvl="1"/>
            <a:r>
              <a:rPr lang="en-US" dirty="0" smtClean="0"/>
              <a:t>And solving it is the easy part</a:t>
            </a:r>
          </a:p>
          <a:p>
            <a:pPr lvl="1"/>
            <a:r>
              <a:rPr lang="en-US" dirty="0" smtClean="0"/>
              <a:t>(Sometimes!)</a:t>
            </a:r>
          </a:p>
          <a:p>
            <a:r>
              <a:rPr lang="en-US" dirty="0" smtClean="0"/>
              <a:t>Modular </a:t>
            </a:r>
            <a:r>
              <a:rPr lang="en-US" dirty="0"/>
              <a:t>development </a:t>
            </a:r>
            <a:r>
              <a:rPr lang="en-US" dirty="0" smtClean="0"/>
              <a:t>makes it easier to </a:t>
            </a:r>
            <a:r>
              <a:rPr lang="en-US" dirty="0"/>
              <a:t>isolate the part of the software that is causing </a:t>
            </a:r>
            <a:r>
              <a:rPr lang="en-US" dirty="0" smtClean="0"/>
              <a:t>trouble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5663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Reuse of Code (Solutions)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dirty="0" smtClean="0"/>
              <a:t>Increases </a:t>
            </a:r>
            <a:r>
              <a:rPr lang="en-US" sz="3200" dirty="0"/>
              <a:t>the reusability of </a:t>
            </a:r>
            <a:r>
              <a:rPr lang="en-US" sz="3200" dirty="0" smtClean="0"/>
              <a:t>solutions…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/>
              <a:t>Solutions to </a:t>
            </a:r>
            <a:r>
              <a:rPr lang="en-US" dirty="0" smtClean="0"/>
              <a:t>small, targeted </a:t>
            </a:r>
            <a:r>
              <a:rPr lang="en-US" dirty="0"/>
              <a:t>problems are more likely to be useful elsewhere than solutions to bigger </a:t>
            </a:r>
            <a:r>
              <a:rPr lang="en-US" dirty="0" smtClean="0"/>
              <a:t>problems</a:t>
            </a:r>
          </a:p>
          <a:p>
            <a:pPr lvl="1"/>
            <a:r>
              <a:rPr lang="en-US" i="1" dirty="0" smtClean="0"/>
              <a:t>e.g.</a:t>
            </a:r>
            <a:r>
              <a:rPr lang="en-US" dirty="0" smtClean="0"/>
              <a:t>, getting valid user input (returns one </a:t>
            </a:r>
            <a:r>
              <a:rPr lang="en-US" dirty="0" err="1" smtClean="0"/>
              <a:t>int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smtClean="0"/>
              <a:t>   vs. getting and calculating quiz </a:t>
            </a:r>
            <a:r>
              <a:rPr lang="en-US" dirty="0" smtClean="0"/>
              <a:t>grades</a:t>
            </a:r>
            <a:endParaRPr lang="en-US" dirty="0"/>
          </a:p>
          <a:p>
            <a:r>
              <a:rPr lang="en-US" dirty="0" smtClean="0"/>
              <a:t>They </a:t>
            </a:r>
            <a:r>
              <a:rPr lang="en-US" dirty="0"/>
              <a:t>are more likely to be reusable </a:t>
            </a:r>
            <a:r>
              <a:rPr lang="en-US" dirty="0" smtClean="0"/>
              <a:t>code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660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talked a lot about certain ‘good habits’ we’d like you </a:t>
            </a:r>
            <a:r>
              <a:rPr lang="en-US" dirty="0" smtClean="0"/>
              <a:t>all to </a:t>
            </a:r>
            <a:r>
              <a:rPr lang="en-US" dirty="0"/>
              <a:t>get in while writing </a:t>
            </a:r>
            <a:r>
              <a:rPr lang="en-US" dirty="0" smtClean="0"/>
              <a:t>code</a:t>
            </a:r>
          </a:p>
          <a:p>
            <a:pPr lvl="1"/>
            <a:r>
              <a:rPr lang="en-US" sz="3200" dirty="0" smtClean="0"/>
              <a:t>What are some of them?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There are two main reasons for </a:t>
            </a:r>
            <a:r>
              <a:rPr lang="en-US" dirty="0" smtClean="0"/>
              <a:t>this</a:t>
            </a:r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eadability</a:t>
            </a:r>
          </a:p>
          <a:p>
            <a:pPr lvl="1"/>
            <a:r>
              <a:rPr lang="en-US" sz="3200" dirty="0" smtClean="0"/>
              <a:t>Adaptability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219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time, you may develop your own “library” of useful functions</a:t>
            </a:r>
          </a:p>
          <a:p>
            <a:endParaRPr lang="en-US" dirty="0"/>
          </a:p>
          <a:p>
            <a:r>
              <a:rPr lang="en-US" dirty="0" smtClean="0"/>
              <a:t>Just like Python has libraries for doing things with strings, opening and writing to files, and other common tasks you might want to do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665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In-Class Desig</a:t>
            </a:r>
            <a:r>
              <a:rPr lang="en-US" dirty="0" smtClean="0"/>
              <a:t>n </a:t>
            </a:r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a program that draws this picture of a house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938784" y="6524764"/>
            <a:ext cx="61910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off a CMSC 104 exercise by Brooke Stephens</a:t>
            </a:r>
            <a:endParaRPr lang="en-US" sz="1600" dirty="0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3304032" y="4572000"/>
            <a:ext cx="0" cy="1371600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3304032" y="5943600"/>
            <a:ext cx="2563368" cy="0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5867400" y="4572000"/>
            <a:ext cx="0" cy="1371600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4357116" y="3889248"/>
            <a:ext cx="457200" cy="457200"/>
            <a:chOff x="4419600" y="3810000"/>
            <a:chExt cx="457200" cy="457200"/>
          </a:xfrm>
        </p:grpSpPr>
        <p:sp>
          <p:nvSpPr>
            <p:cNvPr id="9" name="Line 11"/>
            <p:cNvSpPr>
              <a:spLocks noChangeShapeType="1"/>
            </p:cNvSpPr>
            <p:nvPr/>
          </p:nvSpPr>
          <p:spPr bwMode="auto">
            <a:xfrm>
              <a:off x="4648200" y="3810000"/>
              <a:ext cx="0" cy="457200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" name="Group 14"/>
            <p:cNvGrpSpPr>
              <a:grpSpLocks/>
            </p:cNvGrpSpPr>
            <p:nvPr/>
          </p:nvGrpSpPr>
          <p:grpSpPr bwMode="auto">
            <a:xfrm>
              <a:off x="4419600" y="3810000"/>
              <a:ext cx="457200" cy="457200"/>
              <a:chOff x="2352" y="2400"/>
              <a:chExt cx="288" cy="288"/>
            </a:xfrm>
            <a:solidFill>
              <a:schemeClr val="bg1"/>
            </a:solidFill>
          </p:grpSpPr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2352" y="2400"/>
                <a:ext cx="288" cy="288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auto">
              <a:xfrm>
                <a:off x="2352" y="2544"/>
                <a:ext cx="288" cy="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" name="Line 21"/>
            <p:cNvSpPr>
              <a:spLocks noChangeShapeType="1"/>
            </p:cNvSpPr>
            <p:nvPr/>
          </p:nvSpPr>
          <p:spPr bwMode="auto">
            <a:xfrm>
              <a:off x="4648200" y="3810000"/>
              <a:ext cx="0" cy="457200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621024" y="4800600"/>
            <a:ext cx="457200" cy="457200"/>
            <a:chOff x="3581400" y="4800600"/>
            <a:chExt cx="457200" cy="457200"/>
          </a:xfrm>
        </p:grpSpPr>
        <p:grpSp>
          <p:nvGrpSpPr>
            <p:cNvPr id="13" name="Group 15"/>
            <p:cNvGrpSpPr>
              <a:grpSpLocks/>
            </p:cNvGrpSpPr>
            <p:nvPr/>
          </p:nvGrpSpPr>
          <p:grpSpPr bwMode="auto">
            <a:xfrm>
              <a:off x="3581400" y="4800600"/>
              <a:ext cx="457200" cy="457200"/>
              <a:chOff x="2352" y="2400"/>
              <a:chExt cx="288" cy="288"/>
            </a:xfrm>
            <a:solidFill>
              <a:schemeClr val="bg1"/>
            </a:solidFill>
          </p:grpSpPr>
          <p:sp>
            <p:nvSpPr>
              <p:cNvPr id="14" name="Rectangle 16"/>
              <p:cNvSpPr>
                <a:spLocks noChangeArrowheads="1"/>
              </p:cNvSpPr>
              <p:nvPr/>
            </p:nvSpPr>
            <p:spPr bwMode="auto">
              <a:xfrm>
                <a:off x="2352" y="2400"/>
                <a:ext cx="288" cy="288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7"/>
              <p:cNvSpPr>
                <a:spLocks noChangeShapeType="1"/>
              </p:cNvSpPr>
              <p:nvPr/>
            </p:nvSpPr>
            <p:spPr bwMode="auto">
              <a:xfrm>
                <a:off x="2352" y="2544"/>
                <a:ext cx="288" cy="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7" name="Line 22"/>
            <p:cNvSpPr>
              <a:spLocks noChangeShapeType="1"/>
            </p:cNvSpPr>
            <p:nvPr/>
          </p:nvSpPr>
          <p:spPr bwMode="auto">
            <a:xfrm>
              <a:off x="3810000" y="4800600"/>
              <a:ext cx="0" cy="457200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093208" y="4800600"/>
            <a:ext cx="457200" cy="457200"/>
            <a:chOff x="5181600" y="4800600"/>
            <a:chExt cx="457200" cy="457200"/>
          </a:xfrm>
        </p:grpSpPr>
        <p:grpSp>
          <p:nvGrpSpPr>
            <p:cNvPr id="19" name="Group 18"/>
            <p:cNvGrpSpPr>
              <a:grpSpLocks/>
            </p:cNvGrpSpPr>
            <p:nvPr/>
          </p:nvGrpSpPr>
          <p:grpSpPr bwMode="auto">
            <a:xfrm>
              <a:off x="5181600" y="4800600"/>
              <a:ext cx="457200" cy="457200"/>
              <a:chOff x="2352" y="2400"/>
              <a:chExt cx="288" cy="288"/>
            </a:xfrm>
            <a:solidFill>
              <a:schemeClr val="bg1"/>
            </a:solidFill>
          </p:grpSpPr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2352" y="2400"/>
                <a:ext cx="288" cy="288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/>
            </p:nvSpPr>
            <p:spPr bwMode="auto">
              <a:xfrm>
                <a:off x="2352" y="2544"/>
                <a:ext cx="288" cy="0"/>
              </a:xfrm>
              <a:prstGeom prst="line">
                <a:avLst/>
              </a:prstGeom>
              <a:grp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5410200" y="4800600"/>
              <a:ext cx="0" cy="457200"/>
            </a:xfrm>
            <a:prstGeom prst="lin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395216" y="5257800"/>
            <a:ext cx="381000" cy="685800"/>
            <a:chOff x="4419600" y="5257800"/>
            <a:chExt cx="381000" cy="685800"/>
          </a:xfrm>
        </p:grpSpPr>
        <p:sp>
          <p:nvSpPr>
            <p:cNvPr id="23" name="Rectangle 24"/>
            <p:cNvSpPr>
              <a:spLocks noChangeArrowheads="1"/>
            </p:cNvSpPr>
            <p:nvPr/>
          </p:nvSpPr>
          <p:spPr bwMode="auto">
            <a:xfrm>
              <a:off x="4419600" y="5257800"/>
              <a:ext cx="381000" cy="6858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Oval 25"/>
            <p:cNvSpPr>
              <a:spLocks noChangeArrowheads="1"/>
            </p:cNvSpPr>
            <p:nvPr/>
          </p:nvSpPr>
          <p:spPr bwMode="auto">
            <a:xfrm>
              <a:off x="4648200" y="5562600"/>
              <a:ext cx="76200" cy="76200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" name="Line 27"/>
          <p:cNvSpPr>
            <a:spLocks noChangeShapeType="1"/>
          </p:cNvSpPr>
          <p:nvPr/>
        </p:nvSpPr>
        <p:spPr bwMode="auto">
          <a:xfrm>
            <a:off x="5334000" y="3733800"/>
            <a:ext cx="228600" cy="0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" name="Group 32"/>
          <p:cNvGrpSpPr>
            <a:grpSpLocks/>
          </p:cNvGrpSpPr>
          <p:nvPr/>
        </p:nvGrpSpPr>
        <p:grpSpPr bwMode="auto">
          <a:xfrm>
            <a:off x="5334000" y="3733800"/>
            <a:ext cx="228600" cy="533400"/>
            <a:chOff x="2928" y="2304"/>
            <a:chExt cx="144" cy="336"/>
          </a:xfrm>
          <a:solidFill>
            <a:schemeClr val="bg1"/>
          </a:solidFill>
        </p:grpSpPr>
        <p:sp>
          <p:nvSpPr>
            <p:cNvPr id="27" name="Line 26"/>
            <p:cNvSpPr>
              <a:spLocks noChangeShapeType="1"/>
            </p:cNvSpPr>
            <p:nvPr/>
          </p:nvSpPr>
          <p:spPr bwMode="auto">
            <a:xfrm flipV="1">
              <a:off x="2928" y="2304"/>
              <a:ext cx="0" cy="192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>
              <a:off x="3072" y="2304"/>
              <a:ext cx="0" cy="336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4572000" y="3276600"/>
            <a:ext cx="1447800" cy="1447800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Line 33"/>
          <p:cNvSpPr>
            <a:spLocks noChangeShapeType="1"/>
          </p:cNvSpPr>
          <p:nvPr/>
        </p:nvSpPr>
        <p:spPr bwMode="auto">
          <a:xfrm rot="16200000">
            <a:off x="3124200" y="3276600"/>
            <a:ext cx="1447800" cy="1447800"/>
          </a:xfrm>
          <a:prstGeom prst="lin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4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Draw the outline of the house</a:t>
            </a:r>
          </a:p>
          <a:p>
            <a:r>
              <a:rPr lang="en-US" dirty="0"/>
              <a:t>Draw the chimney</a:t>
            </a:r>
          </a:p>
          <a:p>
            <a:r>
              <a:rPr lang="en-US" dirty="0"/>
              <a:t>Draw the door</a:t>
            </a:r>
          </a:p>
          <a:p>
            <a:r>
              <a:rPr lang="en-US" dirty="0"/>
              <a:t>Draw the windows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62</a:t>
            </a:fld>
            <a:endParaRPr lang="en-US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505200" y="4381500"/>
            <a:ext cx="1371600" cy="5334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Main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52700" y="5524500"/>
            <a:ext cx="14478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Chimney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48200" y="5524500"/>
            <a:ext cx="13716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Door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667500" y="5524500"/>
            <a:ext cx="14478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 Windows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47700" y="5524500"/>
            <a:ext cx="12954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 Outline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V="1">
            <a:off x="1295400" y="51435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1295400" y="5143500"/>
            <a:ext cx="609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4191000" y="49149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3276600" y="51435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5334000" y="51435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7391400" y="51435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44104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it 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door has both a frame and </a:t>
            </a:r>
            <a:r>
              <a:rPr lang="en-US" dirty="0" smtClean="0"/>
              <a:t>knob</a:t>
            </a:r>
          </a:p>
          <a:p>
            <a:pPr lvl="1"/>
            <a:r>
              <a:rPr lang="en-US" sz="3200" dirty="0" smtClean="0"/>
              <a:t>We </a:t>
            </a:r>
            <a:r>
              <a:rPr lang="en-US" sz="3200" dirty="0"/>
              <a:t>could break this into two </a:t>
            </a:r>
            <a:r>
              <a:rPr lang="en-US" sz="3200" dirty="0" smtClean="0"/>
              <a:t>steps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63</a:t>
            </a:fld>
            <a:endParaRPr lang="en-US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505200" y="3258312"/>
            <a:ext cx="1371600" cy="5334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Main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52700" y="4401312"/>
            <a:ext cx="14478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Chimney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667500" y="4401312"/>
            <a:ext cx="14478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 Windows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647700" y="4401312"/>
            <a:ext cx="12954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 Outline</a:t>
            </a: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V="1">
            <a:off x="1295400" y="4020312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1295400" y="4020312"/>
            <a:ext cx="609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>
            <a:off x="4191000" y="3791712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3276600" y="4020312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5334000" y="4020312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7391400" y="4020312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263646" y="5629656"/>
            <a:ext cx="1659636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/>
              <a:t>Draw</a:t>
            </a:r>
          </a:p>
          <a:p>
            <a:pPr algn="ctr"/>
            <a:r>
              <a:rPr lang="en-US" altLang="en-US"/>
              <a:t>Door Frame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5626608" y="5629656"/>
            <a:ext cx="1505712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/>
              <a:t>Draw</a:t>
            </a:r>
          </a:p>
          <a:p>
            <a:pPr algn="ctr"/>
            <a:r>
              <a:rPr lang="en-US" altLang="en-US"/>
              <a:t> Knob</a:t>
            </a:r>
          </a:p>
        </p:txBody>
      </p:sp>
      <p:sp>
        <p:nvSpPr>
          <p:cNvPr id="18" name="Line 17"/>
          <p:cNvSpPr>
            <a:spLocks noChangeShapeType="1"/>
          </p:cNvSpPr>
          <p:nvPr/>
        </p:nvSpPr>
        <p:spPr bwMode="auto">
          <a:xfrm flipV="1">
            <a:off x="4093464" y="5324856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>
            <a:off x="4093464" y="5324856"/>
            <a:ext cx="228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>
            <a:off x="6379464" y="5324856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>
            <a:off x="5312664" y="5020056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48200" y="4401312"/>
            <a:ext cx="13716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Door</a:t>
            </a:r>
          </a:p>
        </p:txBody>
      </p:sp>
    </p:spTree>
    <p:extLst>
      <p:ext uri="{BB962C8B-B14F-4D97-AF65-F5344CB8AC3E}">
        <p14:creationId xmlns:p14="http://schemas.microsoft.com/office/powerpoint/2010/main" val="328727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2"/>
          <p:cNvSpPr>
            <a:spLocks noChangeArrowheads="1"/>
          </p:cNvSpPr>
          <p:nvPr/>
        </p:nvSpPr>
        <p:spPr bwMode="auto">
          <a:xfrm>
            <a:off x="7200900" y="5295900"/>
            <a:ext cx="1600200" cy="7620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Window 3</a:t>
            </a:r>
          </a:p>
        </p:txBody>
      </p:sp>
      <p:sp>
        <p:nvSpPr>
          <p:cNvPr id="17" name="Rectangle 23"/>
          <p:cNvSpPr>
            <a:spLocks noChangeArrowheads="1"/>
          </p:cNvSpPr>
          <p:nvPr/>
        </p:nvSpPr>
        <p:spPr bwMode="auto">
          <a:xfrm>
            <a:off x="4914900" y="5219700"/>
            <a:ext cx="1600200" cy="8382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Window 2</a:t>
            </a:r>
          </a:p>
        </p:txBody>
      </p:sp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2705100" y="5219700"/>
            <a:ext cx="1524000" cy="8382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Window 1</a:t>
            </a:r>
          </a:p>
        </p:txBody>
      </p:sp>
      <p:sp>
        <p:nvSpPr>
          <p:cNvPr id="19" name="Line 25"/>
          <p:cNvSpPr>
            <a:spLocks noChangeShapeType="1"/>
          </p:cNvSpPr>
          <p:nvPr/>
        </p:nvSpPr>
        <p:spPr bwMode="auto">
          <a:xfrm flipV="1">
            <a:off x="3467100" y="48387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Line 26"/>
          <p:cNvSpPr>
            <a:spLocks noChangeShapeType="1"/>
          </p:cNvSpPr>
          <p:nvPr/>
        </p:nvSpPr>
        <p:spPr bwMode="auto">
          <a:xfrm>
            <a:off x="3467100" y="4838700"/>
            <a:ext cx="464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27"/>
          <p:cNvSpPr>
            <a:spLocks noChangeShapeType="1"/>
          </p:cNvSpPr>
          <p:nvPr/>
        </p:nvSpPr>
        <p:spPr bwMode="auto">
          <a:xfrm>
            <a:off x="5676900" y="48387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Line 28"/>
          <p:cNvSpPr>
            <a:spLocks noChangeShapeType="1"/>
          </p:cNvSpPr>
          <p:nvPr/>
        </p:nvSpPr>
        <p:spPr bwMode="auto">
          <a:xfrm>
            <a:off x="7124700" y="45339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29"/>
          <p:cNvSpPr>
            <a:spLocks noChangeShapeType="1"/>
          </p:cNvSpPr>
          <p:nvPr/>
        </p:nvSpPr>
        <p:spPr bwMode="auto">
          <a:xfrm>
            <a:off x="8115300" y="4838700"/>
            <a:ext cx="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Code Reuse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windows to be drawn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64</a:t>
            </a:fld>
            <a:endParaRPr lang="en-US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505200" y="2724912"/>
            <a:ext cx="1371600" cy="5334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Main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667500" y="3867912"/>
            <a:ext cx="14478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 Windows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47700" y="3867912"/>
            <a:ext cx="1295400" cy="685800"/>
          </a:xfrm>
          <a:prstGeom prst="rect">
            <a:avLst/>
          </a:prstGeom>
          <a:solidFill>
            <a:schemeClr val="bg2">
              <a:lumMod val="9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altLang="en-US" sz="2000"/>
              <a:t>Draw</a:t>
            </a:r>
          </a:p>
          <a:p>
            <a:pPr algn="ctr"/>
            <a:r>
              <a:rPr lang="en-US" altLang="en-US" sz="2000"/>
              <a:t> Outline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V="1">
            <a:off x="1295400" y="3486912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1295400" y="3486912"/>
            <a:ext cx="609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4191000" y="3258312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7391400" y="3486912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3581400" y="3886200"/>
            <a:ext cx="990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/>
              <a:t>.   </a:t>
            </a:r>
            <a:r>
              <a:rPr lang="en-US" altLang="en-US" sz="2800" b="1"/>
              <a:t>.   .</a:t>
            </a:r>
          </a:p>
        </p:txBody>
      </p:sp>
    </p:spTree>
    <p:extLst>
      <p:ext uri="{BB962C8B-B14F-4D97-AF65-F5344CB8AC3E}">
        <p14:creationId xmlns:p14="http://schemas.microsoft.com/office/powerpoint/2010/main" val="246373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“Window”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dirty="0" smtClean="0"/>
              <a:t>But the windows look the same</a:t>
            </a:r>
          </a:p>
          <a:p>
            <a:pPr lvl="1"/>
            <a:r>
              <a:rPr lang="en-US" dirty="0" smtClean="0"/>
              <a:t>They just have a different location</a:t>
            </a:r>
          </a:p>
          <a:p>
            <a:r>
              <a:rPr lang="en-US" altLang="en-US" dirty="0"/>
              <a:t>So, we can reuse the code that draws a </a:t>
            </a:r>
            <a:r>
              <a:rPr lang="en-US" altLang="en-US" dirty="0" smtClean="0"/>
              <a:t>window</a:t>
            </a:r>
            <a:endParaRPr lang="en-US" alt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Write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drawWindow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function that </a:t>
            </a:r>
            <a:br>
              <a:rPr lang="en-US" dirty="0" smtClean="0"/>
            </a:br>
            <a:r>
              <a:rPr lang="en-US" dirty="0" smtClean="0"/>
              <a:t>takes in the location of where the window should be drawn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346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Homework </a:t>
            </a:r>
            <a:r>
              <a:rPr lang="en-US" dirty="0" smtClean="0"/>
              <a:t>7 </a:t>
            </a:r>
            <a:r>
              <a:rPr lang="en-US" dirty="0"/>
              <a:t>is out</a:t>
            </a:r>
          </a:p>
          <a:p>
            <a:pPr lvl="1"/>
            <a:r>
              <a:rPr lang="en-US" sz="3200" dirty="0"/>
              <a:t>Due by </a:t>
            </a:r>
            <a:r>
              <a:rPr lang="en-US" sz="3200" dirty="0" smtClean="0"/>
              <a:t>Monday (April 4th) </a:t>
            </a:r>
            <a:r>
              <a:rPr lang="en-US" sz="3200" dirty="0"/>
              <a:t>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Project </a:t>
            </a:r>
            <a:r>
              <a:rPr lang="en-US" dirty="0"/>
              <a:t>1 will be out </a:t>
            </a:r>
            <a:r>
              <a:rPr lang="en-US" dirty="0" smtClean="0"/>
              <a:t>later that night</a:t>
            </a:r>
          </a:p>
          <a:p>
            <a:endParaRPr lang="en-US" dirty="0"/>
          </a:p>
          <a:p>
            <a:r>
              <a:rPr lang="en-US" dirty="0" smtClean="0"/>
              <a:t>Take the survey on Blackboard!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79536" cy="4156799"/>
          </a:xfrm>
        </p:spPr>
        <p:txBody>
          <a:bodyPr/>
          <a:lstStyle/>
          <a:p>
            <a:r>
              <a:rPr lang="en-US" dirty="0"/>
              <a:t>Having your code be readable is important, both for your sanity and someone </a:t>
            </a:r>
            <a:r>
              <a:rPr lang="en-US" dirty="0" smtClean="0"/>
              <a:t>else’s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Having highly readable code makes it easier to:</a:t>
            </a:r>
          </a:p>
          <a:p>
            <a:pPr lvl="1"/>
            <a:r>
              <a:rPr lang="en-US" dirty="0"/>
              <a:t>Figure out what you’re doing </a:t>
            </a:r>
            <a:r>
              <a:rPr lang="en-US" u="sng" dirty="0"/>
              <a:t>while</a:t>
            </a:r>
            <a:r>
              <a:rPr lang="en-US" dirty="0"/>
              <a:t> writing the code</a:t>
            </a:r>
          </a:p>
          <a:p>
            <a:pPr lvl="1"/>
            <a:r>
              <a:rPr lang="en-US" dirty="0"/>
              <a:t>Figure out what the code is doing when you come back </a:t>
            </a:r>
            <a:r>
              <a:rPr lang="en-US" dirty="0" smtClean="0"/>
              <a:t>to look at it a </a:t>
            </a:r>
            <a:r>
              <a:rPr lang="en-US" dirty="0"/>
              <a:t>year later</a:t>
            </a:r>
          </a:p>
          <a:p>
            <a:pPr lvl="1"/>
            <a:r>
              <a:rPr lang="en-US" dirty="0"/>
              <a:t>Have other people read </a:t>
            </a:r>
            <a:r>
              <a:rPr lang="en-US" dirty="0" smtClean="0"/>
              <a:t>and understand your 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920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Improving Readability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Improving readability of your code can be accomplished in a number of ways</a:t>
            </a:r>
          </a:p>
          <a:p>
            <a:pPr lvl="1"/>
            <a:r>
              <a:rPr lang="en-US" dirty="0" smtClean="0"/>
              <a:t>Comments</a:t>
            </a:r>
            <a:endParaRPr lang="en-US" dirty="0"/>
          </a:p>
          <a:p>
            <a:pPr lvl="1"/>
            <a:r>
              <a:rPr lang="en-US" dirty="0"/>
              <a:t>Meaningful variable names</a:t>
            </a:r>
          </a:p>
          <a:p>
            <a:pPr lvl="1"/>
            <a:r>
              <a:rPr lang="en-US" dirty="0"/>
              <a:t>Breaking code down into functions</a:t>
            </a:r>
          </a:p>
          <a:p>
            <a:pPr lvl="1"/>
            <a:r>
              <a:rPr lang="en-US" dirty="0"/>
              <a:t>Following </a:t>
            </a:r>
            <a:r>
              <a:rPr lang="en-US" dirty="0" smtClean="0"/>
              <a:t>consistent naming </a:t>
            </a:r>
            <a:r>
              <a:rPr lang="en-US" dirty="0"/>
              <a:t>conventions</a:t>
            </a:r>
          </a:p>
          <a:p>
            <a:pPr lvl="1"/>
            <a:r>
              <a:rPr lang="en-US" dirty="0" smtClean="0"/>
              <a:t>Programming language </a:t>
            </a:r>
            <a:r>
              <a:rPr lang="en-US" dirty="0"/>
              <a:t>choice</a:t>
            </a:r>
          </a:p>
          <a:p>
            <a:pPr lvl="1"/>
            <a:r>
              <a:rPr lang="en-US" dirty="0"/>
              <a:t>File organization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184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Readability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 smtClean="0"/>
              <a:t>What does the following code snippet do?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(p, c):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l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4):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 += 1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(p)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(l &gt;= 9):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p,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  <a:p>
            <a:pPr marL="91440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FUNCTION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CONTINUES...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There isn’t much information to go on, is there?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916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29507</TotalTime>
  <Words>2658</Words>
  <Application>Microsoft Office PowerPoint</Application>
  <PresentationFormat>On-screen Show (4:3)</PresentationFormat>
  <Paragraphs>595</Paragraphs>
  <Slides>67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Office Theme</vt:lpstr>
      <vt:lpstr>CMSC201  Computer Science I for Majors  Lecture 15 – Program Design</vt:lpstr>
      <vt:lpstr>Last Class We Covered</vt:lpstr>
      <vt:lpstr>Any Questions from Last Time?</vt:lpstr>
      <vt:lpstr>Today’s Objectives</vt:lpstr>
      <vt:lpstr>“Good Code” – Readability</vt:lpstr>
      <vt:lpstr>Motivation</vt:lpstr>
      <vt:lpstr>Readability</vt:lpstr>
      <vt:lpstr>Improving Readability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Readability Example</vt:lpstr>
      <vt:lpstr>Commenting is an “Art”</vt:lpstr>
      <vt:lpstr>General Guidelines</vt:lpstr>
      <vt:lpstr>General Guidelines</vt:lpstr>
      <vt:lpstr>General Guidelines</vt:lpstr>
      <vt:lpstr>General Guidelines</vt:lpstr>
      <vt:lpstr>General Guidelines</vt:lpstr>
      <vt:lpstr>“Good Code” – Adaptability</vt:lpstr>
      <vt:lpstr>Adaptability</vt:lpstr>
      <vt:lpstr>Adaptability: Example</vt:lpstr>
      <vt:lpstr>Adaptability: Example</vt:lpstr>
      <vt:lpstr>Solving Problems</vt:lpstr>
      <vt:lpstr>Simple Algorithms</vt:lpstr>
      <vt:lpstr>More Complicated Algorithms</vt:lpstr>
      <vt:lpstr>Complex Problems</vt:lpstr>
      <vt:lpstr>Top Down Design</vt:lpstr>
      <vt:lpstr>Top Down Design</vt:lpstr>
      <vt:lpstr>Top Down Design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Top Down Design: Illustration</vt:lpstr>
      <vt:lpstr>Analogy: Paper Outline</vt:lpstr>
      <vt:lpstr>Implementing from a  Top Down Design</vt:lpstr>
      <vt:lpstr>Bottom Up Implementation</vt:lpstr>
      <vt:lpstr>Bottom Up Implementation</vt:lpstr>
      <vt:lpstr>Top Down Implementation</vt:lpstr>
      <vt:lpstr>How To Implement?</vt:lpstr>
      <vt:lpstr>In-Class Example</vt:lpstr>
      <vt:lpstr>In-Class Example</vt:lpstr>
      <vt:lpstr>In-Class Example</vt:lpstr>
      <vt:lpstr>In-Class Example</vt:lpstr>
      <vt:lpstr>Modular Development</vt:lpstr>
      <vt:lpstr>Why Use Modular Development?</vt:lpstr>
      <vt:lpstr>Managing Large Projects</vt:lpstr>
      <vt:lpstr>Faster Project Development</vt:lpstr>
      <vt:lpstr>Higher Quality Product</vt:lpstr>
      <vt:lpstr>Correcting Errors</vt:lpstr>
      <vt:lpstr>Reuse of Code (Solutions)</vt:lpstr>
      <vt:lpstr>Libraries</vt:lpstr>
      <vt:lpstr>In-Class Design Exercise</vt:lpstr>
      <vt:lpstr>Top Level</vt:lpstr>
      <vt:lpstr>Breaking it Down</vt:lpstr>
      <vt:lpstr>Code Reuse</vt:lpstr>
      <vt:lpstr>A “Window” Function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459</cp:revision>
  <dcterms:created xsi:type="dcterms:W3CDTF">2014-05-05T14:25:42Z</dcterms:created>
  <dcterms:modified xsi:type="dcterms:W3CDTF">2016-03-30T21:59:34Z</dcterms:modified>
</cp:coreProperties>
</file>